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4" r:id="rId3"/>
  </p:sldMasterIdLst>
  <p:sldIdLst>
    <p:sldId id="256" r:id="rId4"/>
    <p:sldId id="267" r:id="rId5"/>
    <p:sldId id="260" r:id="rId6"/>
    <p:sldId id="268" r:id="rId7"/>
    <p:sldId id="258" r:id="rId8"/>
    <p:sldId id="271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3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08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113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340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601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716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306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38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613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28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985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48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303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12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943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6485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23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485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956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9110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12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13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282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335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719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0679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810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1721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0165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6933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212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74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53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1492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2960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8244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37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7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4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4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226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39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Psychoanalysis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349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Psychoanalysis: Classical Psychoanalysis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Classical Psychoanalysis: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marL="0" indent="0">
              <a:buNone/>
            </a:pPr>
            <a:r>
              <a:rPr lang="en-US" sz="2600" b="1" dirty="0">
                <a:latin typeface="Goudy Old Style"/>
                <a:cs typeface="Goudy Old Style"/>
              </a:rPr>
              <a:t>	</a:t>
            </a:r>
            <a:r>
              <a:rPr lang="en-US" sz="2600" b="1" dirty="0" smtClean="0">
                <a:latin typeface="Goudy Old Style"/>
                <a:cs typeface="Goudy Old Style"/>
              </a:rPr>
              <a:t>Based on the </a:t>
            </a:r>
            <a:r>
              <a:rPr lang="en-US" sz="2600" b="1" dirty="0">
                <a:latin typeface="Goudy Old Style"/>
                <a:cs typeface="Goudy Old Style"/>
              </a:rPr>
              <a:t>theories of Sigmund Freud </a:t>
            </a:r>
          </a:p>
          <a:p>
            <a:pPr marL="342900" lvl="1" indent="-342900"/>
            <a:r>
              <a:rPr lang="en-US" sz="2600" b="1" dirty="0">
                <a:latin typeface="Goudy Old Style"/>
                <a:cs typeface="Goudy Old Style"/>
              </a:rPr>
              <a:t>In the clinical </a:t>
            </a:r>
            <a:r>
              <a:rPr lang="en-US" sz="2600" b="1" dirty="0" smtClean="0">
                <a:latin typeface="Goudy Old Style"/>
                <a:cs typeface="Goudy Old Style"/>
              </a:rPr>
              <a:t>setting: </a:t>
            </a:r>
          </a:p>
          <a:p>
            <a:pPr marL="0" lvl="1" indent="0">
              <a:buNone/>
            </a:pPr>
            <a:r>
              <a:rPr lang="en-US" sz="2600" b="1" dirty="0">
                <a:latin typeface="Goudy Old Style"/>
                <a:cs typeface="Goudy Old Style"/>
              </a:rPr>
              <a:t>	</a:t>
            </a:r>
            <a:r>
              <a:rPr lang="en-US" sz="2600" b="1" dirty="0" smtClean="0">
                <a:latin typeface="Goudy Old Style"/>
                <a:cs typeface="Goudy Old Style"/>
              </a:rPr>
              <a:t>A “talk </a:t>
            </a:r>
            <a:r>
              <a:rPr lang="en-US" sz="2600" b="1" dirty="0">
                <a:latin typeface="Goudy Old Style"/>
                <a:cs typeface="Goudy Old Style"/>
              </a:rPr>
              <a:t>therapy” that brings problems out of the unconscious </a:t>
            </a:r>
            <a:r>
              <a:rPr lang="en-US" sz="2600" b="1" dirty="0" smtClean="0">
                <a:latin typeface="Goudy Old Style"/>
                <a:cs typeface="Goudy Old Style"/>
              </a:rPr>
              <a:t>	into </a:t>
            </a:r>
            <a:r>
              <a:rPr lang="en-US" sz="2600" b="1" dirty="0">
                <a:latin typeface="Goudy Old Style"/>
                <a:cs typeface="Goudy Old Style"/>
              </a:rPr>
              <a:t>the conscious mind to cure them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Focuses on:  </a:t>
            </a:r>
          </a:p>
          <a:p>
            <a:pPr marL="742950" lvl="2" indent="-342900"/>
            <a:r>
              <a:rPr lang="en-US" sz="2400" b="1" dirty="0">
                <a:latin typeface="Goudy Old Style"/>
                <a:cs typeface="Goudy Old Style"/>
              </a:rPr>
              <a:t>The </a:t>
            </a:r>
            <a:r>
              <a:rPr lang="en-US" sz="2400" b="1" dirty="0" smtClean="0">
                <a:latin typeface="Goudy Old Style"/>
                <a:cs typeface="Goudy Old Style"/>
              </a:rPr>
              <a:t>unconscious </a:t>
            </a:r>
            <a:endParaRPr lang="en-US" sz="2400" b="1" dirty="0">
              <a:latin typeface="Goudy Old Style"/>
              <a:cs typeface="Goudy Old Style"/>
            </a:endParaRPr>
          </a:p>
          <a:p>
            <a:pPr marL="742950" lvl="2" indent="-342900"/>
            <a:r>
              <a:rPr lang="en-US" sz="2400" b="1" dirty="0" smtClean="0">
                <a:latin typeface="Goudy Old Style"/>
                <a:cs typeface="Goudy Old Style"/>
              </a:rPr>
              <a:t>The </a:t>
            </a:r>
            <a:r>
              <a:rPr lang="en-US" sz="2400" b="1" dirty="0">
                <a:latin typeface="Goudy Old Style"/>
                <a:cs typeface="Goudy Old Style"/>
              </a:rPr>
              <a:t>influences of ego, superego, and id on the human behavior  </a:t>
            </a:r>
          </a:p>
          <a:p>
            <a:pPr marL="742950" lvl="2" indent="-342900"/>
            <a:r>
              <a:rPr lang="en-US" sz="2400" b="1" dirty="0">
                <a:latin typeface="Goudy Old Style"/>
                <a:cs typeface="Goudy Old Style"/>
              </a:rPr>
              <a:t>The influence of sexuality on the human behavior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68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Freudian </a:t>
            </a:r>
            <a:r>
              <a:rPr lang="en-US" sz="3200" b="1" dirty="0" smtClean="0"/>
              <a:t>Division of the </a:t>
            </a:r>
            <a:r>
              <a:rPr lang="en-US" sz="3200" b="1" dirty="0"/>
              <a:t>Mind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The </a:t>
            </a:r>
            <a:r>
              <a:rPr lang="en-US" sz="2600" b="1" dirty="0">
                <a:latin typeface="Goudy Old Style"/>
                <a:cs typeface="Goudy Old Style"/>
              </a:rPr>
              <a:t>mind is divided into three parts: </a:t>
            </a:r>
          </a:p>
          <a:p>
            <a:pPr marL="800100" lvl="4" indent="-34290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The conscious</a:t>
            </a:r>
          </a:p>
          <a:p>
            <a:pPr marL="800100" lvl="4" indent="-34290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The preconscious</a:t>
            </a:r>
          </a:p>
          <a:p>
            <a:pPr marL="800100" lvl="4" indent="-342900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The unconscious</a:t>
            </a:r>
            <a:endParaRPr lang="en-US" sz="2600" b="1" dirty="0">
              <a:latin typeface="Goudy Old Style"/>
              <a:cs typeface="Goudy Old Style"/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641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 Unconscious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pPr lvl="1"/>
            <a:endParaRPr lang="en-US" sz="1800" dirty="0"/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Hidden, undetectable, unknown part of the mind 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Stores repressed thoughts 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Influences </a:t>
            </a:r>
            <a:r>
              <a:rPr lang="en-US" sz="2600" b="1" dirty="0" smtClean="0">
                <a:latin typeface="Goudy Old Style"/>
                <a:cs typeface="Goudy Old Style"/>
              </a:rPr>
              <a:t>actions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 smtClean="0">
                <a:latin typeface="Goudy Old Style"/>
                <a:cs typeface="Goudy Old Style"/>
              </a:rPr>
              <a:t>Trauma </a:t>
            </a:r>
            <a:r>
              <a:rPr lang="en-US" sz="2600" b="1" dirty="0">
                <a:latin typeface="Goudy Old Style"/>
                <a:cs typeface="Goudy Old Style"/>
              </a:rPr>
              <a:t>can cause the </a:t>
            </a:r>
            <a:r>
              <a:rPr lang="en-US" sz="2600" b="1" dirty="0" smtClean="0">
                <a:latin typeface="Goudy Old Style"/>
                <a:cs typeface="Goudy Old Style"/>
              </a:rPr>
              <a:t>repression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Dreams or slips of the tongue can reveal aspects of the </a:t>
            </a:r>
            <a:r>
              <a:rPr lang="en-US" sz="2600" b="1" dirty="0" smtClean="0">
                <a:latin typeface="Goudy Old Style"/>
                <a:cs typeface="Goudy Old Style"/>
              </a:rPr>
              <a:t>unconscious</a:t>
            </a:r>
          </a:p>
          <a:p>
            <a:pPr marL="342900" lvl="1" indent="-342900"/>
            <a:r>
              <a:rPr lang="en-US" sz="2600" b="1" dirty="0" smtClean="0">
                <a:latin typeface="Goudy Old Style"/>
                <a:cs typeface="Goudy Old Style"/>
              </a:rPr>
              <a:t>Sigmund </a:t>
            </a:r>
            <a:r>
              <a:rPr lang="en-US" sz="2600" b="1" dirty="0">
                <a:latin typeface="Goudy Old Style"/>
                <a:cs typeface="Goudy Old Style"/>
              </a:rPr>
              <a:t>Freud spent much of his life exploring the workings of the unconscious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44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Psychoanalysis and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r>
              <a:rPr lang="en-US" b="1" dirty="0" smtClean="0"/>
              <a:t>In the Psychoanalysis of Literary Works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The </a:t>
            </a:r>
            <a:r>
              <a:rPr lang="en-US" sz="2400" b="1" dirty="0">
                <a:latin typeface="Goudy Old Style"/>
                <a:cs typeface="Goudy Old Style"/>
              </a:rPr>
              <a:t>lens of </a:t>
            </a:r>
            <a:r>
              <a:rPr lang="en-US" sz="2400" b="1" dirty="0" smtClean="0">
                <a:latin typeface="Goudy Old Style"/>
                <a:cs typeface="Goudy Old Style"/>
              </a:rPr>
              <a:t>psychology</a:t>
            </a:r>
          </a:p>
          <a:p>
            <a:pPr lvl="1"/>
            <a:r>
              <a:rPr lang="en-US" sz="2400" b="1" dirty="0">
                <a:latin typeface="Goudy Old Style"/>
                <a:cs typeface="Goudy Old Style"/>
              </a:rPr>
              <a:t>How do unconscious desires (of the author or characters) shape this literary </a:t>
            </a:r>
            <a:r>
              <a:rPr lang="en-US" sz="2400" b="1" dirty="0" smtClean="0">
                <a:latin typeface="Goudy Old Style"/>
                <a:cs typeface="Goudy Old Style"/>
              </a:rPr>
              <a:t>work</a:t>
            </a:r>
          </a:p>
          <a:p>
            <a:pPr lvl="1"/>
            <a:r>
              <a:rPr lang="en-US" sz="2400" dirty="0" smtClean="0">
                <a:latin typeface="Goudy Old Style"/>
                <a:cs typeface="Goudy Old Style"/>
              </a:rPr>
              <a:t>T</a:t>
            </a:r>
            <a:r>
              <a:rPr lang="en-US" sz="2400" b="1" dirty="0" smtClean="0">
                <a:latin typeface="Goudy Old Style"/>
                <a:cs typeface="Goudy Old Style"/>
              </a:rPr>
              <a:t>he </a:t>
            </a:r>
            <a:r>
              <a:rPr lang="en-US" sz="2400" b="1" dirty="0">
                <a:latin typeface="Goudy Old Style"/>
                <a:cs typeface="Goudy Old Style"/>
              </a:rPr>
              <a:t>psychological motivations of the characters </a:t>
            </a:r>
            <a:r>
              <a:rPr lang="en-US" sz="2400" b="1" dirty="0" smtClean="0">
                <a:latin typeface="Goudy Old Style"/>
                <a:cs typeface="Goudy Old Style"/>
              </a:rPr>
              <a:t> </a:t>
            </a:r>
          </a:p>
          <a:p>
            <a:pPr lvl="1"/>
            <a:r>
              <a:rPr lang="en-US" sz="2400" dirty="0">
                <a:latin typeface="Goudy Old Style"/>
                <a:cs typeface="Goudy Old Style"/>
              </a:rPr>
              <a:t>T</a:t>
            </a:r>
            <a:r>
              <a:rPr lang="en-US" sz="2400" b="1" dirty="0">
                <a:latin typeface="Goudy Old Style"/>
                <a:cs typeface="Goudy Old Style"/>
              </a:rPr>
              <a:t>he psychological motivations </a:t>
            </a:r>
            <a:r>
              <a:rPr lang="en-US" sz="2400" b="1" dirty="0" smtClean="0">
                <a:latin typeface="Goudy Old Style"/>
                <a:cs typeface="Goudy Old Style"/>
              </a:rPr>
              <a:t>of </a:t>
            </a:r>
            <a:r>
              <a:rPr lang="en-US" sz="2400" b="1" dirty="0">
                <a:latin typeface="Goudy Old Style"/>
                <a:cs typeface="Goudy Old Style"/>
              </a:rPr>
              <a:t>the authors </a:t>
            </a:r>
            <a:endParaRPr lang="en-US" sz="2400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Application of the Freudian Ideas</a:t>
            </a:r>
            <a:endParaRPr lang="en-US" sz="2400" dirty="0">
              <a:latin typeface="Goudy Old Style"/>
              <a:cs typeface="Goudy Old Style"/>
            </a:endParaRPr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5483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816" y="503238"/>
            <a:ext cx="7953483" cy="868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</a:t>
            </a:r>
            <a:r>
              <a:rPr lang="en-US" b="1" dirty="0"/>
              <a:t>Do Psychoanalytic Critics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8816" y="1504039"/>
            <a:ext cx="8270955" cy="4929906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Look for the “covert” or hidden content beneath the “overt” or surface content of the text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Pay close attention to the unconscious motives and feelings of either author or characters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Demonstrate classic psychoanalytic symptoms </a:t>
            </a:r>
            <a:br>
              <a:rPr lang="en-US" sz="2600" b="1" dirty="0">
                <a:latin typeface="Goudy Old Style"/>
                <a:cs typeface="Goudy Old Style"/>
              </a:rPr>
            </a:br>
            <a:r>
              <a:rPr lang="en-US" sz="2600" b="1" dirty="0">
                <a:latin typeface="Goudy Old Style"/>
                <a:cs typeface="Goudy Old Style"/>
              </a:rPr>
              <a:t>in the text (such as oral, anal, and phallic stages, </a:t>
            </a:r>
            <a:br>
              <a:rPr lang="en-US" sz="2600" b="1" dirty="0">
                <a:latin typeface="Goudy Old Style"/>
                <a:cs typeface="Goudy Old Style"/>
              </a:rPr>
            </a:br>
            <a:r>
              <a:rPr lang="en-US" sz="2600" b="1" dirty="0">
                <a:latin typeface="Goudy Old Style"/>
                <a:cs typeface="Goudy Old Style"/>
              </a:rPr>
              <a:t>or the Oedipus complex, etc.) 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Analyze literary history as if it is one psyche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b="1" dirty="0">
                <a:latin typeface="Goudy Old Style"/>
                <a:cs typeface="Goudy Old Style"/>
              </a:rPr>
              <a:t>Prioritize “psycho-drama” (conflicts between characters)</a:t>
            </a:r>
            <a:br>
              <a:rPr lang="en-US" sz="2600" b="1" dirty="0">
                <a:latin typeface="Goudy Old Style"/>
                <a:cs typeface="Goudy Old Style"/>
              </a:rPr>
            </a:br>
            <a:r>
              <a:rPr lang="en-US" sz="2600" b="1" dirty="0">
                <a:latin typeface="Goudy Old Style"/>
                <a:cs typeface="Goudy Old Style"/>
              </a:rPr>
              <a:t> rather than “social drama” (historical, political conflicts, etc.)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23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Positive Aspects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5271" y="1738002"/>
            <a:ext cx="8103865" cy="4428558"/>
          </a:xfrm>
        </p:spPr>
        <p:txBody>
          <a:bodyPr>
            <a:normAutofit/>
          </a:bodyPr>
          <a:lstStyle/>
          <a:p>
            <a:pPr lvl="1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>
                <a:latin typeface="Goudy Old Style"/>
                <a:cs typeface="Goudy Old Style"/>
              </a:rPr>
              <a:t>It focuses on human problems, not just formal ones.</a:t>
            </a:r>
          </a:p>
          <a:p>
            <a:pPr lvl="1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>
                <a:latin typeface="Goudy Old Style"/>
                <a:cs typeface="Goudy Old Style"/>
              </a:rPr>
              <a:t>It is a very useful tool for understanding literary works in which the characters have obvious psychological issues. </a:t>
            </a:r>
          </a:p>
          <a:p>
            <a:pPr lvl="1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>
                <a:latin typeface="Goudy Old Style"/>
                <a:cs typeface="Goudy Old Style"/>
              </a:rPr>
              <a:t>It is easily applied to works that are highly symbolic.  </a:t>
            </a:r>
          </a:p>
          <a:p>
            <a:pPr lvl="1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>
                <a:latin typeface="Goudy Old Style"/>
                <a:cs typeface="Goudy Old Style"/>
              </a:rPr>
              <a:t>It may be applicable to real life emotional, mental, or relational situations</a:t>
            </a:r>
          </a:p>
          <a:p>
            <a:pPr lvl="1"/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9200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9038" y="624110"/>
            <a:ext cx="8911687" cy="1280890"/>
          </a:xfrm>
        </p:spPr>
        <p:txBody>
          <a:bodyPr/>
          <a:lstStyle/>
          <a:p>
            <a:pPr algn="l"/>
            <a:r>
              <a:rPr lang="en-US" b="1" dirty="0" smtClean="0"/>
              <a:t>         Negative Aspects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5906" y="1788135"/>
            <a:ext cx="7619304" cy="4461983"/>
          </a:xfrm>
        </p:spPr>
        <p:txBody>
          <a:bodyPr>
            <a:normAutofit/>
          </a:bodyPr>
          <a:lstStyle/>
          <a:p>
            <a:pPr lvl="1" algn="just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 smtClean="0">
                <a:latin typeface="Goudy Old Style"/>
                <a:cs typeface="Goudy Old Style"/>
              </a:rPr>
              <a:t>Subjective</a:t>
            </a:r>
            <a:endParaRPr lang="en-US" sz="2400" b="1" dirty="0">
              <a:latin typeface="Goudy Old Style"/>
              <a:cs typeface="Goudy Old Style"/>
            </a:endParaRPr>
          </a:p>
          <a:p>
            <a:pPr lvl="1" algn="just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400" b="1" dirty="0" smtClean="0">
                <a:latin typeface="Goudy Old Style"/>
                <a:cs typeface="Goudy Old Style"/>
              </a:rPr>
              <a:t>Assumes </a:t>
            </a:r>
            <a:r>
              <a:rPr lang="en-US" sz="2400" b="1" dirty="0">
                <a:latin typeface="Goudy Old Style"/>
                <a:cs typeface="Goudy Old Style"/>
              </a:rPr>
              <a:t>that all human beings are driven by </a:t>
            </a:r>
            <a:r>
              <a:rPr lang="en-US" sz="2400" b="1" dirty="0" smtClean="0">
                <a:latin typeface="Goudy Old Style"/>
                <a:cs typeface="Goudy Old Style"/>
              </a:rPr>
              <a:t>repressed </a:t>
            </a:r>
            <a:r>
              <a:rPr lang="en-US" sz="2400" b="1" dirty="0">
                <a:latin typeface="Goudy Old Style"/>
                <a:cs typeface="Goudy Old Style"/>
              </a:rPr>
              <a:t>sexual </a:t>
            </a:r>
            <a:r>
              <a:rPr lang="en-US" sz="2400" b="1" dirty="0" smtClean="0">
                <a:latin typeface="Goudy Old Style"/>
                <a:cs typeface="Goudy Old Style"/>
              </a:rPr>
              <a:t>urges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2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239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Goudy Old Style</vt:lpstr>
      <vt:lpstr>Wingdings 3</vt:lpstr>
      <vt:lpstr>Office Theme</vt:lpstr>
      <vt:lpstr>Wisp</vt:lpstr>
      <vt:lpstr>2_Wisp</vt:lpstr>
      <vt:lpstr>Literary Theory II</vt:lpstr>
      <vt:lpstr>Psychoanalysis: Classical Psychoanalysis</vt:lpstr>
      <vt:lpstr>Freudian Division of the Mind</vt:lpstr>
      <vt:lpstr>The Unconscious</vt:lpstr>
      <vt:lpstr>Psychoanalysis and Literature</vt:lpstr>
      <vt:lpstr>What Do Psychoanalytic Critics Do?</vt:lpstr>
      <vt:lpstr>Positive Aspects</vt:lpstr>
      <vt:lpstr>         Negative Aspects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English Literature I</dc:title>
  <dc:creator>Arslan Ahmad</dc:creator>
  <cp:lastModifiedBy>Arslan Ahmad</cp:lastModifiedBy>
  <cp:revision>47</cp:revision>
  <dcterms:created xsi:type="dcterms:W3CDTF">2020-03-25T19:51:05Z</dcterms:created>
  <dcterms:modified xsi:type="dcterms:W3CDTF">2020-03-31T19:05:53Z</dcterms:modified>
</cp:coreProperties>
</file>